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90" r:id="rId3"/>
    <p:sldId id="257" r:id="rId4"/>
    <p:sldId id="286" r:id="rId5"/>
    <p:sldId id="279" r:id="rId6"/>
    <p:sldId id="285" r:id="rId7"/>
    <p:sldId id="258" r:id="rId8"/>
    <p:sldId id="262" r:id="rId9"/>
    <p:sldId id="264" r:id="rId10"/>
    <p:sldId id="259" r:id="rId11"/>
    <p:sldId id="287" r:id="rId12"/>
    <p:sldId id="260" r:id="rId13"/>
    <p:sldId id="265" r:id="rId14"/>
    <p:sldId id="281" r:id="rId15"/>
    <p:sldId id="261" r:id="rId16"/>
    <p:sldId id="266" r:id="rId17"/>
    <p:sldId id="267" r:id="rId18"/>
    <p:sldId id="288" r:id="rId19"/>
    <p:sldId id="268" r:id="rId20"/>
    <p:sldId id="270" r:id="rId21"/>
    <p:sldId id="271" r:id="rId22"/>
    <p:sldId id="272" r:id="rId23"/>
    <p:sldId id="273" r:id="rId24"/>
    <p:sldId id="274" r:id="rId25"/>
    <p:sldId id="282" r:id="rId26"/>
    <p:sldId id="275" r:id="rId27"/>
    <p:sldId id="283" r:id="rId28"/>
    <p:sldId id="276" r:id="rId29"/>
    <p:sldId id="277" r:id="rId30"/>
    <p:sldId id="291" r:id="rId31"/>
    <p:sldId id="278" r:id="rId32"/>
    <p:sldId id="28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08" autoAdjust="0"/>
    <p:restoredTop sz="86364" autoAdjust="0"/>
  </p:normalViewPr>
  <p:slideViewPr>
    <p:cSldViewPr>
      <p:cViewPr varScale="1">
        <p:scale>
          <a:sx n="64" d="100"/>
          <a:sy n="64" d="100"/>
        </p:scale>
        <p:origin x="-112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45441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3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5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4" y="3055622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7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41822" y="4559277"/>
            <a:ext cx="6755167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4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3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10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8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1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7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6"/>
            <a:ext cx="762000" cy="365125"/>
          </a:xfrm>
        </p:spPr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535113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362201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362201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1" y="1524001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1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1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8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9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9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1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7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3"/>
            <a:ext cx="2483255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5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3"/>
            <a:ext cx="2298635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8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5029201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5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1"/>
            <a:ext cx="7328515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3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6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17D4486-F253-431F-9A3A-22D4387ECC29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6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6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55326E8-1E19-4F81-86BE-DD948DD11E07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SUTURING TECHNIQUES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DR. MANASI  BIRMOLE</a:t>
            </a:r>
          </a:p>
          <a:p>
            <a:pPr marL="137160" indent="0">
              <a:buNone/>
            </a:pPr>
            <a:r>
              <a:rPr lang="en-IN" dirty="0" smtClean="0"/>
              <a:t>                                         M.B.B.S , M.S </a:t>
            </a:r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(GENERAL SURGERY )</a:t>
            </a:r>
            <a:endParaRPr lang="en-IN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1" y="1556792"/>
            <a:ext cx="4404717" cy="302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1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anaesthesia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497364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 smtClean="0"/>
              <a:t>Onset </a:t>
            </a:r>
            <a:r>
              <a:rPr lang="en-IN" b="1" dirty="0"/>
              <a:t>and </a:t>
            </a:r>
            <a:r>
              <a:rPr lang="en-IN" b="1" dirty="0" smtClean="0"/>
              <a:t>duration</a:t>
            </a:r>
            <a:r>
              <a:rPr lang="en-IN" dirty="0"/>
              <a:t> </a:t>
            </a:r>
            <a:r>
              <a:rPr lang="en-IN" dirty="0" smtClean="0"/>
              <a:t>- rapid </a:t>
            </a:r>
            <a:r>
              <a:rPr lang="en-IN" dirty="0"/>
              <a:t>onset of action </a:t>
            </a:r>
            <a:r>
              <a:rPr lang="en-IN" dirty="0" smtClean="0"/>
              <a:t>(30-120 minutes ) </a:t>
            </a:r>
            <a:endParaRPr lang="en-IN" dirty="0"/>
          </a:p>
          <a:p>
            <a:r>
              <a:rPr lang="en-IN" b="1" dirty="0"/>
              <a:t>Maximum safe dose </a:t>
            </a:r>
            <a:r>
              <a:rPr lang="en-IN" dirty="0"/>
              <a:t>for a fit </a:t>
            </a:r>
            <a:r>
              <a:rPr lang="en-IN" dirty="0" smtClean="0"/>
              <a:t>adult 7 mg / kg , when </a:t>
            </a:r>
            <a:r>
              <a:rPr lang="en-IN" dirty="0"/>
              <a:t>used with adrenaline safe dose increased to 500 mg – reduces the rate of absorption of lignocaine . </a:t>
            </a:r>
            <a:r>
              <a:rPr lang="en-IN" b="1" dirty="0" smtClean="0"/>
              <a:t>The use of a vasoconstrictor is contra indicated for anaesthesia of fingers , toes , tip of nose , ears and penis . </a:t>
            </a:r>
          </a:p>
          <a:p>
            <a:r>
              <a:rPr lang="en-IN" b="1" dirty="0" smtClean="0"/>
              <a:t>Maximum </a:t>
            </a:r>
            <a:r>
              <a:rPr lang="en-IN" b="1" dirty="0"/>
              <a:t>safe total dose </a:t>
            </a:r>
            <a:r>
              <a:rPr lang="en-IN" dirty="0"/>
              <a:t>will be reduced in the following conditions :  low body weight ( children ) , debility , old age  , hepatic disease , renal </a:t>
            </a:r>
            <a:r>
              <a:rPr lang="en-IN" dirty="0" smtClean="0"/>
              <a:t>impairment </a:t>
            </a:r>
            <a:r>
              <a:rPr lang="en-IN" dirty="0"/>
              <a:t>, epilepsy , heart block . </a:t>
            </a:r>
            <a:endParaRPr lang="en-IN" dirty="0" smtClean="0"/>
          </a:p>
          <a:p>
            <a:r>
              <a:rPr lang="en-IN" b="1" dirty="0" smtClean="0"/>
              <a:t>Lignocaine Toxicity :- </a:t>
            </a:r>
          </a:p>
          <a:p>
            <a:pPr>
              <a:buFontTx/>
              <a:buChar char="-"/>
            </a:pPr>
            <a:r>
              <a:rPr lang="en-IN" dirty="0" smtClean="0"/>
              <a:t>5</a:t>
            </a:r>
            <a:r>
              <a:rPr lang="el-GR" dirty="0" smtClean="0"/>
              <a:t>μ</a:t>
            </a:r>
            <a:r>
              <a:rPr lang="en-IN" dirty="0" smtClean="0"/>
              <a:t>g / ml  neurological symptoms – dizziness , tinnitus ,     </a:t>
            </a:r>
          </a:p>
          <a:p>
            <a:pPr marL="114300" indent="0">
              <a:buNone/>
            </a:pPr>
            <a:r>
              <a:rPr lang="en-IN" dirty="0"/>
              <a:t> </a:t>
            </a:r>
            <a:r>
              <a:rPr lang="en-IN" dirty="0" smtClean="0"/>
              <a:t>   restlessness, change in taste , neuromuscular twitches </a:t>
            </a:r>
          </a:p>
          <a:p>
            <a:pPr>
              <a:buFontTx/>
              <a:buChar char="-"/>
            </a:pPr>
            <a:r>
              <a:rPr lang="en-IN" dirty="0" smtClean="0"/>
              <a:t>15</a:t>
            </a:r>
            <a:r>
              <a:rPr lang="el-GR" dirty="0" smtClean="0"/>
              <a:t> μ</a:t>
            </a:r>
            <a:r>
              <a:rPr lang="en-IN" dirty="0" smtClean="0"/>
              <a:t>g / ml  – convulsions </a:t>
            </a:r>
          </a:p>
          <a:p>
            <a:pPr>
              <a:buFontTx/>
              <a:buChar char="-"/>
            </a:pPr>
            <a:r>
              <a:rPr lang="en-IN" dirty="0" smtClean="0"/>
              <a:t>20 </a:t>
            </a:r>
            <a:r>
              <a:rPr lang="el-GR" dirty="0"/>
              <a:t>μ</a:t>
            </a:r>
            <a:r>
              <a:rPr lang="en-IN" dirty="0" smtClean="0"/>
              <a:t>g / ml – respiratory depression </a:t>
            </a:r>
          </a:p>
          <a:p>
            <a:pPr>
              <a:buFontTx/>
              <a:buChar char="-"/>
            </a:pPr>
            <a:r>
              <a:rPr lang="en-IN" dirty="0" smtClean="0"/>
              <a:t>25 </a:t>
            </a:r>
            <a:r>
              <a:rPr lang="el-GR" dirty="0"/>
              <a:t>μ</a:t>
            </a:r>
            <a:r>
              <a:rPr lang="en-IN" dirty="0" smtClean="0"/>
              <a:t>g / ml – cardiovascular collapse </a:t>
            </a:r>
          </a:p>
          <a:p>
            <a:pPr>
              <a:buFontTx/>
              <a:buChar char="-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Suturing instruments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Needle holder </a:t>
            </a:r>
          </a:p>
          <a:p>
            <a:r>
              <a:rPr lang="en-IN" dirty="0" smtClean="0"/>
              <a:t>Forceps ( toothed or </a:t>
            </a:r>
            <a:r>
              <a:rPr lang="en-IN" dirty="0" err="1" smtClean="0"/>
              <a:t>atraumatic</a:t>
            </a:r>
            <a:r>
              <a:rPr lang="en-IN" dirty="0" smtClean="0"/>
              <a:t> ) </a:t>
            </a:r>
          </a:p>
          <a:p>
            <a:r>
              <a:rPr lang="en-IN" dirty="0" smtClean="0"/>
              <a:t>Scissors </a:t>
            </a:r>
          </a:p>
          <a:p>
            <a:pPr marL="114300" indent="0">
              <a:buNone/>
            </a:pPr>
            <a:endParaRPr lang="en-I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24944"/>
            <a:ext cx="5491671" cy="372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5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103" y="188640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NEEDLE HOLDER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Two finger bows for holding </a:t>
            </a:r>
          </a:p>
          <a:p>
            <a:r>
              <a:rPr lang="en-IN" dirty="0" smtClean="0"/>
              <a:t>A ratchet or lock </a:t>
            </a:r>
          </a:p>
          <a:p>
            <a:r>
              <a:rPr lang="en-IN" dirty="0" smtClean="0"/>
              <a:t>A pair of shaft or body </a:t>
            </a:r>
          </a:p>
          <a:p>
            <a:r>
              <a:rPr lang="en-IN" dirty="0" smtClean="0"/>
              <a:t>Joint </a:t>
            </a:r>
          </a:p>
          <a:p>
            <a:r>
              <a:rPr lang="en-IN" dirty="0" smtClean="0"/>
              <a:t>Pair of blades at terminal part .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blades are smaller in comparison to shaft of the instrument .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</a:t>
            </a:r>
            <a:r>
              <a:rPr lang="en-IN" dirty="0" err="1" smtClean="0"/>
              <a:t>Criss</a:t>
            </a:r>
            <a:r>
              <a:rPr lang="en-IN" dirty="0" smtClean="0"/>
              <a:t> cross serrations in the blade &amp; longitudinal groove in the centre of the serrations which allow firm gripping of the needle . </a:t>
            </a:r>
          </a:p>
          <a:p>
            <a:pPr marL="0" indent="0">
              <a:buNone/>
            </a:pPr>
            <a:r>
              <a:rPr lang="en-IN" dirty="0" smtClean="0"/>
              <a:t>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3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TO HOLD A NEEDLE HOLDER </a:t>
            </a:r>
            <a:endParaRPr lang="en-IN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410445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96953"/>
            <a:ext cx="3876651" cy="34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8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HOW TO HOLD A NEEDLE HOLDER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 smtClean="0"/>
              <a:t>Thumb and ring fingers are placed in the finger bows till the distal </a:t>
            </a:r>
            <a:r>
              <a:rPr lang="en-IN" dirty="0" err="1" smtClean="0"/>
              <a:t>interphalangeal</a:t>
            </a:r>
            <a:r>
              <a:rPr lang="en-IN" dirty="0" smtClean="0"/>
              <a:t> joints .</a:t>
            </a:r>
          </a:p>
          <a:p>
            <a:r>
              <a:rPr lang="en-IN" dirty="0" smtClean="0"/>
              <a:t>Index finger is extended along the length of the handle to give direction to it 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- Needle is placed in the needle holder at the </a:t>
            </a:r>
            <a:r>
              <a:rPr lang="en-IN" b="1" dirty="0" smtClean="0"/>
              <a:t>junction of proximal 2/3</a:t>
            </a:r>
            <a:r>
              <a:rPr lang="en-IN" b="1" baseline="30000" dirty="0" smtClean="0"/>
              <a:t>rd</a:t>
            </a:r>
            <a:r>
              <a:rPr lang="en-IN" b="1" dirty="0" smtClean="0"/>
              <a:t>  to distal 1/3</a:t>
            </a:r>
            <a:r>
              <a:rPr lang="en-IN" b="1" baseline="30000" dirty="0" smtClean="0"/>
              <a:t>rd</a:t>
            </a:r>
            <a:r>
              <a:rPr lang="en-IN" dirty="0" smtClean="0"/>
              <a:t> of the needle holder for optimum grip and precision .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- Smooth rotation movement that the movement with force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- Rotation force should be in the direction of curvature of needle 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- Holding the needle tip with instrument will cause blunting or breaking of the tip 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- When both edges are held together and needle is forced through them , there are chances of having lateral movements which can cause tear at first point of entry of needle 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3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types of suturing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Simple interrupted sutures</a:t>
            </a:r>
          </a:p>
          <a:p>
            <a:r>
              <a:rPr lang="en-IN" dirty="0" smtClean="0"/>
              <a:t>Vertical mattress sutures </a:t>
            </a:r>
          </a:p>
          <a:p>
            <a:r>
              <a:rPr lang="en-IN" dirty="0" smtClean="0"/>
              <a:t>Horizontal mattress sutures </a:t>
            </a:r>
          </a:p>
          <a:p>
            <a:r>
              <a:rPr lang="en-IN" dirty="0" smtClean="0"/>
              <a:t>Continuous sutures</a:t>
            </a:r>
          </a:p>
          <a:p>
            <a:r>
              <a:rPr lang="en-IN" dirty="0" smtClean="0"/>
              <a:t>Continuous interlocking sutures </a:t>
            </a:r>
          </a:p>
          <a:p>
            <a:r>
              <a:rPr lang="en-IN" dirty="0" err="1" smtClean="0"/>
              <a:t>Subcuticular</a:t>
            </a:r>
            <a:r>
              <a:rPr lang="en-IN" dirty="0" smtClean="0"/>
              <a:t> sutures </a:t>
            </a:r>
          </a:p>
          <a:p>
            <a:r>
              <a:rPr lang="en-IN" dirty="0" smtClean="0"/>
              <a:t>Skin staplers </a:t>
            </a:r>
          </a:p>
          <a:p>
            <a:r>
              <a:rPr lang="en-IN" dirty="0" smtClean="0"/>
              <a:t>Tissue glue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0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Simple interrupted </a:t>
            </a:r>
            <a:r>
              <a:rPr lang="en-IN" dirty="0" smtClean="0"/>
              <a:t>sutures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USES : </a:t>
            </a:r>
            <a:r>
              <a:rPr lang="en-IN" dirty="0" smtClean="0"/>
              <a:t>Skin </a:t>
            </a:r>
          </a:p>
          <a:p>
            <a:r>
              <a:rPr lang="en-IN" dirty="0" smtClean="0"/>
              <a:t>Linear wounds</a:t>
            </a:r>
          </a:p>
          <a:p>
            <a:pPr marL="0" indent="0">
              <a:buNone/>
            </a:pPr>
            <a:r>
              <a:rPr lang="en-IN" dirty="0" smtClean="0"/>
              <a:t>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72816"/>
            <a:ext cx="5105455" cy="4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3256100" cy="277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4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06489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8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3"/>
            <a:ext cx="8229600" cy="850106"/>
          </a:xfrm>
        </p:spPr>
        <p:txBody>
          <a:bodyPr/>
          <a:lstStyle/>
          <a:p>
            <a:r>
              <a:rPr lang="en-IN" b="1" dirty="0" smtClean="0"/>
              <a:t>Mattress sutures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 smtClean="0"/>
              <a:t>                      2  types of mattress sutures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b="1" dirty="0"/>
              <a:t> </a:t>
            </a:r>
            <a:r>
              <a:rPr lang="en-IN" b="1" dirty="0" smtClean="0"/>
              <a:t>       Vertical                                               Horizontal </a:t>
            </a:r>
          </a:p>
          <a:p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63688" y="227687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164288" y="227687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15838" y="2358053"/>
            <a:ext cx="3456384" cy="502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2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VERTICAL MATTRESS SUTURES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dirty="0" smtClean="0"/>
              <a:t>USES:</a:t>
            </a:r>
          </a:p>
          <a:p>
            <a:r>
              <a:rPr lang="en-IN" sz="1800" dirty="0"/>
              <a:t>I</a:t>
            </a:r>
            <a:r>
              <a:rPr lang="en-IN" sz="1800" dirty="0" smtClean="0"/>
              <a:t>n </a:t>
            </a:r>
            <a:r>
              <a:rPr lang="en-IN" sz="1800" dirty="0"/>
              <a:t>producing  accurate approximation of wound edges causing eversion . </a:t>
            </a:r>
          </a:p>
          <a:p>
            <a:r>
              <a:rPr lang="en-IN" sz="1800" dirty="0"/>
              <a:t>Especially when the edges to be anastomosed are irregular in depth or disposition . </a:t>
            </a:r>
          </a:p>
          <a:p>
            <a:r>
              <a:rPr lang="en-IN" sz="1800" dirty="0"/>
              <a:t>If simple sutures failed to cause eversion of the skin . </a:t>
            </a:r>
            <a:endParaRPr lang="en-IN" sz="1800" dirty="0" smtClean="0"/>
          </a:p>
          <a:p>
            <a:endParaRPr lang="en-IN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45024"/>
            <a:ext cx="423231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3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Wound assessment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Location , depth , length </a:t>
            </a:r>
          </a:p>
          <a:p>
            <a:r>
              <a:rPr lang="en-IN" dirty="0" smtClean="0"/>
              <a:t>Degree of contamination </a:t>
            </a:r>
          </a:p>
          <a:p>
            <a:r>
              <a:rPr lang="en-IN" dirty="0" smtClean="0"/>
              <a:t>Underlying structure involvement ( tendon , bone , nerve ) 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3573017"/>
            <a:ext cx="4309071" cy="302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4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HORIZONTAL MATTRESS SUTURES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7355160" cy="3917032"/>
          </a:xfrm>
        </p:spPr>
        <p:txBody>
          <a:bodyPr/>
          <a:lstStyle/>
          <a:p>
            <a:r>
              <a:rPr lang="en-IN" b="1" dirty="0" smtClean="0"/>
              <a:t>USES : </a:t>
            </a:r>
          </a:p>
          <a:p>
            <a:pPr>
              <a:buFontTx/>
              <a:buChar char="-"/>
            </a:pPr>
            <a:r>
              <a:rPr lang="en-IN" dirty="0" smtClean="0"/>
              <a:t>Tension sutures </a:t>
            </a:r>
          </a:p>
          <a:p>
            <a:pPr>
              <a:buFontTx/>
              <a:buChar char="-"/>
            </a:pPr>
            <a:r>
              <a:rPr lang="en-IN" dirty="0" smtClean="0"/>
              <a:t>Facial closure </a:t>
            </a:r>
            <a:endParaRPr lang="en-IN" dirty="0"/>
          </a:p>
          <a:p>
            <a:pPr>
              <a:buFontTx/>
              <a:buChar char="-"/>
            </a:pPr>
            <a:r>
              <a:rPr lang="en-IN" dirty="0" smtClean="0"/>
              <a:t>It has least cut through rate 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985"/>
            <a:ext cx="417646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41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CONTINUOUS SUTURES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USES : </a:t>
            </a:r>
          </a:p>
          <a:p>
            <a:pPr>
              <a:buFontTx/>
              <a:buChar char="-"/>
            </a:pPr>
            <a:r>
              <a:rPr lang="en-IN" dirty="0" smtClean="0"/>
              <a:t>Peritoneum </a:t>
            </a:r>
          </a:p>
          <a:p>
            <a:pPr>
              <a:buFontTx/>
              <a:buChar char="-"/>
            </a:pPr>
            <a:r>
              <a:rPr lang="en-IN" dirty="0" smtClean="0"/>
              <a:t>Fascia </a:t>
            </a:r>
          </a:p>
          <a:p>
            <a:pPr>
              <a:buFontTx/>
              <a:buChar char="-"/>
            </a:pPr>
            <a:r>
              <a:rPr lang="en-IN" dirty="0" err="1" smtClean="0"/>
              <a:t>Aponeurosis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80929"/>
            <a:ext cx="5503240" cy="364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1" dirty="0" smtClean="0"/>
              <a:t>CONTINUOUS INTERLOCKING SUTURES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USES :</a:t>
            </a:r>
          </a:p>
          <a:p>
            <a:pPr>
              <a:buFontTx/>
              <a:buChar char="-"/>
            </a:pPr>
            <a:r>
              <a:rPr lang="en-IN" dirty="0" smtClean="0"/>
              <a:t>To achieve haemostasis </a:t>
            </a:r>
          </a:p>
          <a:p>
            <a:pPr>
              <a:buFontTx/>
              <a:buChar char="-"/>
            </a:pPr>
            <a:r>
              <a:rPr lang="en-IN" dirty="0" smtClean="0"/>
              <a:t>It holds the tissue well </a:t>
            </a:r>
          </a:p>
          <a:p>
            <a:pPr>
              <a:buFontTx/>
              <a:buChar char="-"/>
            </a:pPr>
            <a:r>
              <a:rPr lang="en-IN" dirty="0" smtClean="0"/>
              <a:t>Closure of rectus sheath, </a:t>
            </a:r>
          </a:p>
          <a:p>
            <a:pPr>
              <a:buFontTx/>
              <a:buChar char="-"/>
            </a:pPr>
            <a:r>
              <a:rPr lang="en-IN" dirty="0" err="1" smtClean="0"/>
              <a:t>Cesarean</a:t>
            </a:r>
            <a:r>
              <a:rPr lang="en-IN" dirty="0" smtClean="0"/>
              <a:t> section for uterus closure </a:t>
            </a:r>
          </a:p>
          <a:p>
            <a:pPr>
              <a:buFontTx/>
              <a:buChar char="-"/>
            </a:pPr>
            <a:r>
              <a:rPr lang="en-IN" dirty="0" smtClean="0"/>
              <a:t>In bowel anastomosis . 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92896"/>
            <a:ext cx="374441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2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SUBCUTICULAR SUTURES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9"/>
            <a:ext cx="8229600" cy="442535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/>
              <a:t>USES :</a:t>
            </a:r>
          </a:p>
          <a:p>
            <a:pPr>
              <a:buFontTx/>
              <a:buChar char="-"/>
            </a:pPr>
            <a:r>
              <a:rPr lang="en-IN" dirty="0" smtClean="0"/>
              <a:t>For skin closure </a:t>
            </a:r>
          </a:p>
          <a:p>
            <a:pPr>
              <a:buFontTx/>
              <a:buChar char="-"/>
            </a:pPr>
            <a:r>
              <a:rPr lang="en-IN" dirty="0" smtClean="0"/>
              <a:t>Cosmetic appearance </a:t>
            </a:r>
          </a:p>
          <a:p>
            <a:pPr>
              <a:buFontTx/>
              <a:buChar char="-"/>
            </a:pPr>
            <a:r>
              <a:rPr lang="en-IN" dirty="0" smtClean="0"/>
              <a:t>Where skin edge approximated easily </a:t>
            </a:r>
          </a:p>
          <a:p>
            <a:pPr>
              <a:buFontTx/>
              <a:buChar char="-"/>
            </a:pPr>
            <a:r>
              <a:rPr lang="en-IN" dirty="0" smtClean="0"/>
              <a:t>For non – absorbable (</a:t>
            </a:r>
            <a:r>
              <a:rPr lang="en-IN" dirty="0" err="1" smtClean="0"/>
              <a:t>Prolene</a:t>
            </a:r>
            <a:r>
              <a:rPr lang="en-IN" dirty="0" smtClean="0"/>
              <a:t> 3-0 )  sutures ends are  secure using a collar and bead / tied loosely over the wound </a:t>
            </a:r>
          </a:p>
          <a:p>
            <a:pPr>
              <a:buFontTx/>
              <a:buChar char="-"/>
            </a:pPr>
            <a:r>
              <a:rPr lang="en-IN" dirty="0" smtClean="0"/>
              <a:t>For absorbable ( </a:t>
            </a:r>
            <a:r>
              <a:rPr lang="en-IN" dirty="0" err="1" smtClean="0"/>
              <a:t>Monocryl</a:t>
            </a:r>
            <a:r>
              <a:rPr lang="en-IN" dirty="0" smtClean="0"/>
              <a:t> 3-0 ) sutures ends should be secured using a buried knot </a:t>
            </a:r>
          </a:p>
          <a:p>
            <a:pPr>
              <a:buFontTx/>
              <a:buChar char="-"/>
            </a:pPr>
            <a:r>
              <a:rPr lang="en-IN" dirty="0" smtClean="0"/>
              <a:t>Curved cutting needle is used </a:t>
            </a:r>
          </a:p>
          <a:p>
            <a:pPr>
              <a:buFontTx/>
              <a:buChar char="-"/>
            </a:pPr>
            <a:r>
              <a:rPr lang="en-IN" dirty="0" smtClean="0"/>
              <a:t>If &gt; (3-0) will cause inflammatory reaction in the apposed wound </a:t>
            </a:r>
          </a:p>
          <a:p>
            <a:pPr>
              <a:buFontTx/>
              <a:buChar char="-"/>
            </a:pPr>
            <a:r>
              <a:rPr lang="en-IN" dirty="0" smtClean="0"/>
              <a:t>C/I - trauma , infective areas , emergency surgeries</a:t>
            </a:r>
          </a:p>
          <a:p>
            <a:pPr>
              <a:buFontTx/>
              <a:buChar char="-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4462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SUBCUTICULAR </a:t>
            </a:r>
            <a:r>
              <a:rPr lang="en-IN" b="1" dirty="0"/>
              <a:t>SUTURES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29" y="1556792"/>
            <a:ext cx="3645849" cy="203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7" y="3789040"/>
            <a:ext cx="820891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2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SKIN STAPLERS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It is stainless steel staplers applied using specialized disposable to the skin </a:t>
            </a:r>
          </a:p>
          <a:p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USES :</a:t>
            </a:r>
          </a:p>
          <a:p>
            <a:pPr>
              <a:buFontTx/>
              <a:buChar char="-"/>
            </a:pPr>
            <a:r>
              <a:rPr lang="en-IN" dirty="0" smtClean="0"/>
              <a:t>Skin approximation . </a:t>
            </a:r>
          </a:p>
          <a:p>
            <a:pPr>
              <a:buFontTx/>
              <a:buChar char="-"/>
            </a:pPr>
            <a:r>
              <a:rPr lang="en-IN" dirty="0" smtClean="0"/>
              <a:t>It is quicker and apposes well giving good cosmetic results </a:t>
            </a:r>
          </a:p>
          <a:p>
            <a:pPr>
              <a:buFontTx/>
              <a:buChar char="-"/>
            </a:pPr>
            <a:r>
              <a:rPr lang="en-IN" dirty="0" smtClean="0"/>
              <a:t>Relatively expensive </a:t>
            </a:r>
          </a:p>
          <a:p>
            <a:pPr>
              <a:buFontTx/>
              <a:buChar char="-"/>
            </a:pPr>
            <a:r>
              <a:rPr lang="en-IN" dirty="0" smtClean="0"/>
              <a:t>Saves operative time </a:t>
            </a:r>
          </a:p>
        </p:txBody>
      </p:sp>
    </p:spTree>
    <p:extLst>
      <p:ext uri="{BB962C8B-B14F-4D97-AF65-F5344CB8AC3E}">
        <p14:creationId xmlns:p14="http://schemas.microsoft.com/office/powerpoint/2010/main" val="20813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SKIN STAPLERS 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00201"/>
            <a:ext cx="792088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0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TISSUE GLUE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9"/>
            <a:ext cx="8229600" cy="2808311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USES :</a:t>
            </a:r>
          </a:p>
          <a:p>
            <a:pPr>
              <a:buFontTx/>
              <a:buChar char="-"/>
            </a:pPr>
            <a:r>
              <a:rPr lang="en-IN" dirty="0" smtClean="0"/>
              <a:t>Primary tissue apposition </a:t>
            </a:r>
          </a:p>
          <a:p>
            <a:pPr>
              <a:buFontTx/>
              <a:buChar char="-"/>
            </a:pPr>
            <a:r>
              <a:rPr lang="en-IN" dirty="0" smtClean="0"/>
              <a:t>Adjunct to sutures </a:t>
            </a:r>
          </a:p>
          <a:p>
            <a:pPr>
              <a:buFontTx/>
              <a:buChar char="-"/>
            </a:pPr>
            <a:r>
              <a:rPr lang="en-IN" dirty="0" smtClean="0"/>
              <a:t>For clean incised wounds</a:t>
            </a:r>
            <a:endParaRPr lang="en-IN" dirty="0"/>
          </a:p>
          <a:p>
            <a:pPr>
              <a:buFontTx/>
              <a:buChar char="-"/>
            </a:pPr>
            <a:r>
              <a:rPr lang="en-IN" dirty="0" smtClean="0"/>
              <a:t>Skin crease incisions </a:t>
            </a:r>
          </a:p>
          <a:p>
            <a:pPr>
              <a:buFontTx/>
              <a:buChar char="-"/>
            </a:pPr>
            <a:r>
              <a:rPr lang="en-IN" dirty="0" smtClean="0"/>
              <a:t>Wounds not under tension . </a:t>
            </a:r>
          </a:p>
          <a:p>
            <a:pPr marL="0" indent="0">
              <a:buNone/>
            </a:pPr>
            <a:r>
              <a:rPr lang="en-IN" sz="3600" dirty="0"/>
              <a:t> </a:t>
            </a:r>
            <a:r>
              <a:rPr lang="en-IN" sz="3600" dirty="0" smtClean="0"/>
              <a:t>                 </a:t>
            </a:r>
            <a:endParaRPr lang="en-IN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04" y="3861048"/>
            <a:ext cx="5832648" cy="285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29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REMOVAL OF SKIN STAPLES OR SUTURES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3"/>
            <a:ext cx="8229600" cy="4209331"/>
          </a:xfrm>
        </p:spPr>
        <p:txBody>
          <a:bodyPr/>
          <a:lstStyle/>
          <a:p>
            <a:r>
              <a:rPr lang="en-IN" b="1" dirty="0" smtClean="0"/>
              <a:t>SCALP  </a:t>
            </a:r>
            <a:r>
              <a:rPr lang="en-IN" dirty="0" smtClean="0"/>
              <a:t>–</a:t>
            </a:r>
            <a:r>
              <a:rPr lang="en-IN" b="1" dirty="0" smtClean="0"/>
              <a:t> </a:t>
            </a:r>
            <a:r>
              <a:rPr lang="en-IN" b="1" dirty="0" smtClean="0"/>
              <a:t>7 days</a:t>
            </a:r>
            <a:endParaRPr lang="en-IN" dirty="0" smtClean="0"/>
          </a:p>
          <a:p>
            <a:r>
              <a:rPr lang="en-IN" b="1" dirty="0" smtClean="0"/>
              <a:t>FACIAL </a:t>
            </a:r>
            <a:r>
              <a:rPr lang="en-IN" b="1" dirty="0" smtClean="0"/>
              <a:t> 5 -7 days</a:t>
            </a:r>
            <a:endParaRPr lang="en-IN" dirty="0" smtClean="0"/>
          </a:p>
          <a:p>
            <a:r>
              <a:rPr lang="en-IN" b="1" dirty="0" smtClean="0"/>
              <a:t>NECK </a:t>
            </a:r>
            <a:r>
              <a:rPr lang="en-IN" dirty="0" smtClean="0"/>
              <a:t>5-7 Days </a:t>
            </a:r>
          </a:p>
          <a:p>
            <a:r>
              <a:rPr lang="en-IN" b="1" dirty="0" smtClean="0"/>
              <a:t>THORABDOMINAL - </a:t>
            </a:r>
            <a:r>
              <a:rPr lang="en-IN" dirty="0" smtClean="0"/>
              <a:t> 8-10 days </a:t>
            </a:r>
          </a:p>
          <a:p>
            <a:r>
              <a:rPr lang="en-IN" b="1" dirty="0" smtClean="0"/>
              <a:t>IMMUNOCOMPROMISED , DELAYED WOUND HEALING ,OVER JOINS</a:t>
            </a:r>
            <a:r>
              <a:rPr lang="en-IN" dirty="0"/>
              <a:t> </a:t>
            </a:r>
            <a:r>
              <a:rPr lang="en-IN" dirty="0" smtClean="0"/>
              <a:t>AFTER 12 - 14 Days ) 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95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TO OPEN THE DRESSING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AFTER </a:t>
            </a:r>
            <a:r>
              <a:rPr lang="en-IN" dirty="0" smtClean="0"/>
              <a:t>72 </a:t>
            </a:r>
            <a:r>
              <a:rPr lang="en-IN" dirty="0" smtClean="0"/>
              <a:t>HOURS CHECK DRESSING </a:t>
            </a:r>
            <a:r>
              <a:rPr lang="en-IN" dirty="0" smtClean="0"/>
              <a:t>for a clean incised wound </a:t>
            </a:r>
          </a:p>
          <a:p>
            <a:endParaRPr lang="en-IN" dirty="0" smtClean="0"/>
          </a:p>
          <a:p>
            <a:r>
              <a:rPr lang="en-IN" dirty="0" smtClean="0"/>
              <a:t>If the wound is infected , daily dressing should be done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IF FEVER ,PAIN, SOAKAGE </a:t>
            </a:r>
            <a:r>
              <a:rPr lang="en-IN" dirty="0" smtClean="0"/>
              <a:t>of dressing +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Open the dressing -  COLLECTION </a:t>
            </a:r>
            <a:r>
              <a:rPr lang="en-IN" dirty="0" smtClean="0"/>
              <a:t>– DRAIN </a:t>
            </a:r>
          </a:p>
          <a:p>
            <a:pPr marL="11430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2343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359956"/>
              </p:ext>
            </p:extLst>
          </p:nvPr>
        </p:nvGraphicFramePr>
        <p:xfrm>
          <a:off x="395537" y="404664"/>
          <a:ext cx="8363271" cy="613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757"/>
                <a:gridCol w="2787757"/>
                <a:gridCol w="2787757"/>
              </a:tblGrid>
              <a:tr h="329166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TYPES OF WOUNDS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   DESCRIPTION</a:t>
                      </a:r>
                      <a:r>
                        <a:rPr lang="en-IN" sz="1400" baseline="0" dirty="0" smtClean="0"/>
                        <a:t>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        SUTURE</a:t>
                      </a:r>
                      <a:r>
                        <a:rPr lang="en-IN" sz="1400" baseline="0" dirty="0" smtClean="0"/>
                        <a:t> USED </a:t>
                      </a:r>
                      <a:endParaRPr lang="en-IN" sz="1400" dirty="0"/>
                    </a:p>
                  </a:txBody>
                  <a:tcPr/>
                </a:tc>
              </a:tr>
              <a:tr h="102041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1. </a:t>
                      </a:r>
                      <a:r>
                        <a:rPr lang="en-IN" sz="1400" b="1" dirty="0" smtClean="0"/>
                        <a:t>Incised wound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clean straight edge (sharp cutting edges - knife glass /</a:t>
                      </a:r>
                      <a:r>
                        <a:rPr lang="en-IN" sz="1400" baseline="0" dirty="0" smtClean="0"/>
                        <a:t> metal , </a:t>
                      </a:r>
                      <a:r>
                        <a:rPr lang="en-IN" sz="1400" dirty="0" smtClean="0"/>
                        <a:t>surgical cut )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 Absorbable /</a:t>
                      </a:r>
                      <a:r>
                        <a:rPr lang="en-IN" sz="1400" baseline="0" dirty="0" smtClean="0"/>
                        <a:t> Non – Absorbable depending on location </a:t>
                      </a:r>
                    </a:p>
                    <a:p>
                      <a:r>
                        <a:rPr lang="en-IN" sz="1400" baseline="0" dirty="0" smtClean="0"/>
                        <a:t>Ex – </a:t>
                      </a:r>
                      <a:r>
                        <a:rPr lang="en-IN" sz="1400" baseline="0" dirty="0" err="1" smtClean="0"/>
                        <a:t>Vicryl</a:t>
                      </a:r>
                      <a:r>
                        <a:rPr lang="en-IN" sz="1400" baseline="0" dirty="0" smtClean="0"/>
                        <a:t> , Nylon </a:t>
                      </a:r>
                      <a:endParaRPr lang="en-IN" sz="1400" dirty="0"/>
                    </a:p>
                  </a:txBody>
                  <a:tcPr/>
                </a:tc>
              </a:tr>
              <a:tr h="988283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2. </a:t>
                      </a:r>
                      <a:r>
                        <a:rPr lang="en-IN" sz="1400" b="1" i="0" dirty="0" smtClean="0"/>
                        <a:t>Lacerated wound </a:t>
                      </a:r>
                      <a:endParaRPr lang="en-IN" sz="1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torn irregular edges ( traumatic crushing</a:t>
                      </a:r>
                      <a:r>
                        <a:rPr lang="en-IN" sz="1400" baseline="0" dirty="0" smtClean="0"/>
                        <a:t> / tearing forces</a:t>
                      </a:r>
                      <a:r>
                        <a:rPr lang="en-IN" sz="1400" dirty="0" smtClean="0"/>
                        <a:t>) 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aseline="0" dirty="0" smtClean="0"/>
                        <a:t>Non – Absorbable ( Nylon , </a:t>
                      </a:r>
                      <a:r>
                        <a:rPr lang="en-IN" sz="1400" baseline="0" dirty="0" err="1" smtClean="0"/>
                        <a:t>Prolene</a:t>
                      </a:r>
                      <a:r>
                        <a:rPr lang="en-IN" sz="1400" baseline="0" dirty="0" smtClean="0"/>
                        <a:t> ) for skin , Absorbable for deeper layers </a:t>
                      </a:r>
                      <a:endParaRPr lang="en-IN" sz="1400" dirty="0"/>
                    </a:p>
                  </a:txBody>
                  <a:tcPr/>
                </a:tc>
              </a:tr>
              <a:tr h="605666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3. Abrasion wound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superficial scraping of the skin 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Usually not</a:t>
                      </a:r>
                      <a:r>
                        <a:rPr lang="en-IN" sz="1400" baseline="0" dirty="0" smtClean="0"/>
                        <a:t> needed </a:t>
                      </a:r>
                      <a:endParaRPr lang="en-IN" sz="1400" dirty="0"/>
                    </a:p>
                  </a:txBody>
                  <a:tcPr/>
                </a:tc>
              </a:tr>
              <a:tr h="882168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4.</a:t>
                      </a:r>
                      <a:r>
                        <a:rPr lang="en-IN" sz="1400" b="1" dirty="0" smtClean="0"/>
                        <a:t>Puncture wound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deep and narrow ( nail prick ) 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Not usually  sutured</a:t>
                      </a:r>
                      <a:r>
                        <a:rPr lang="en-IN" sz="1400" baseline="0" dirty="0" smtClean="0"/>
                        <a:t> unless large or gaping  , Absorbable for deeper layers </a:t>
                      </a:r>
                      <a:endParaRPr lang="en-IN" sz="1400" dirty="0"/>
                    </a:p>
                  </a:txBody>
                  <a:tcPr/>
                </a:tc>
              </a:tr>
              <a:tr h="102041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5. </a:t>
                      </a:r>
                      <a:r>
                        <a:rPr lang="en-IN" sz="1400" b="1" dirty="0" smtClean="0"/>
                        <a:t>Penetrating</a:t>
                      </a:r>
                      <a:r>
                        <a:rPr lang="en-IN" sz="1400" b="1" baseline="0" dirty="0" smtClean="0"/>
                        <a:t> wound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Object enters body and may pass through</a:t>
                      </a:r>
                      <a:r>
                        <a:rPr lang="en-IN" sz="1400" baseline="0" dirty="0" smtClean="0"/>
                        <a:t>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Layered closure with</a:t>
                      </a:r>
                      <a:r>
                        <a:rPr lang="en-IN" sz="1400" baseline="0" dirty="0" smtClean="0"/>
                        <a:t> absorbable for deep tissues , Non – Absorbable for skin </a:t>
                      </a:r>
                      <a:endParaRPr lang="en-IN" sz="1400" dirty="0"/>
                    </a:p>
                  </a:txBody>
                  <a:tcPr/>
                </a:tc>
              </a:tr>
              <a:tr h="541962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6. </a:t>
                      </a:r>
                      <a:r>
                        <a:rPr lang="en-IN" sz="1400" b="1" dirty="0" smtClean="0"/>
                        <a:t>Contusion (</a:t>
                      </a:r>
                      <a:r>
                        <a:rPr lang="en-IN" sz="1400" b="1" baseline="0" dirty="0" smtClean="0"/>
                        <a:t> BRUISE)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Blunt  trauma without</a:t>
                      </a:r>
                      <a:r>
                        <a:rPr lang="en-IN" sz="1400" baseline="0" dirty="0" smtClean="0"/>
                        <a:t> break in skin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NA </a:t>
                      </a:r>
                      <a:endParaRPr lang="en-IN" sz="1400" dirty="0"/>
                    </a:p>
                  </a:txBody>
                  <a:tcPr/>
                </a:tc>
              </a:tr>
              <a:tr h="743917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7. </a:t>
                      </a:r>
                      <a:r>
                        <a:rPr lang="en-IN" sz="1400" b="1" dirty="0" smtClean="0"/>
                        <a:t>Avulsion 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Tissue</a:t>
                      </a:r>
                      <a:r>
                        <a:rPr lang="en-IN" sz="1400" baseline="0" dirty="0" smtClean="0"/>
                        <a:t> forcibly  detached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First</a:t>
                      </a:r>
                      <a:r>
                        <a:rPr lang="en-IN" sz="1400" baseline="0" dirty="0" smtClean="0"/>
                        <a:t> debridement , healing by tertiary intension 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9"/>
            <a:ext cx="8229600" cy="634082"/>
          </a:xfrm>
        </p:spPr>
        <p:txBody>
          <a:bodyPr>
            <a:normAutofit/>
          </a:bodyPr>
          <a:lstStyle/>
          <a:p>
            <a:r>
              <a:rPr lang="en-IN" b="1" dirty="0" smtClean="0"/>
              <a:t>SALIENT POINTS OF SUTURING 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230473"/>
              </p:ext>
            </p:extLst>
          </p:nvPr>
        </p:nvGraphicFramePr>
        <p:xfrm>
          <a:off x="179512" y="908719"/>
          <a:ext cx="8784976" cy="6146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4976"/>
              </a:tblGrid>
              <a:tr h="81419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700" dirty="0" smtClean="0"/>
                        <a:t>Gap</a:t>
                      </a:r>
                      <a:r>
                        <a:rPr lang="en-IN" sz="1700" baseline="0" dirty="0" smtClean="0"/>
                        <a:t> between the suture should be equal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700" baseline="0" dirty="0" smtClean="0"/>
                        <a:t>Skin ( 1cm 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700" baseline="0" dirty="0" smtClean="0"/>
                        <a:t>Bowel ( 3-5 mm)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700" baseline="0" dirty="0" smtClean="0"/>
                        <a:t>Vessel (1-2 mm ) </a:t>
                      </a:r>
                      <a:endParaRPr lang="en-IN" sz="1700" dirty="0"/>
                    </a:p>
                  </a:txBody>
                  <a:tcPr/>
                </a:tc>
              </a:tr>
              <a:tr h="367594">
                <a:tc>
                  <a:txBody>
                    <a:bodyPr/>
                    <a:lstStyle/>
                    <a:p>
                      <a:r>
                        <a:rPr lang="en-IN" sz="1700" dirty="0" smtClean="0"/>
                        <a:t>2. Slight eversion of the wound edge</a:t>
                      </a:r>
                      <a:r>
                        <a:rPr lang="en-IN" sz="1700" baseline="0" dirty="0" smtClean="0"/>
                        <a:t> causes proper apposition </a:t>
                      </a:r>
                      <a:endParaRPr lang="en-IN" sz="1700" dirty="0"/>
                    </a:p>
                  </a:txBody>
                  <a:tcPr/>
                </a:tc>
              </a:tr>
              <a:tr h="639294">
                <a:tc>
                  <a:txBody>
                    <a:bodyPr/>
                    <a:lstStyle/>
                    <a:p>
                      <a:r>
                        <a:rPr lang="en-IN" sz="1700" dirty="0" smtClean="0"/>
                        <a:t>3. Deeper bite in the tissue by the needle should</a:t>
                      </a:r>
                      <a:r>
                        <a:rPr lang="en-IN" sz="1700" baseline="0" dirty="0" smtClean="0"/>
                        <a:t> be wider than superficial to achieve adequate eversion  </a:t>
                      </a:r>
                      <a:r>
                        <a:rPr lang="en-IN" sz="1700" dirty="0" smtClean="0"/>
                        <a:t> </a:t>
                      </a:r>
                      <a:endParaRPr lang="en-IN" sz="1700" dirty="0"/>
                    </a:p>
                  </a:txBody>
                  <a:tcPr/>
                </a:tc>
              </a:tr>
              <a:tr h="910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dirty="0" smtClean="0"/>
                        <a:t>4. Bites should be</a:t>
                      </a:r>
                      <a:r>
                        <a:rPr lang="en-IN" sz="1700" baseline="0" dirty="0" smtClean="0"/>
                        <a:t> adequate and deep enough ; superficial unequal bites will cause improper apposition </a:t>
                      </a:r>
                      <a:endParaRPr lang="en-IN" sz="1700" dirty="0" smtClean="0"/>
                    </a:p>
                    <a:p>
                      <a:endParaRPr lang="en-IN" sz="1700" dirty="0"/>
                    </a:p>
                  </a:txBody>
                  <a:tcPr/>
                </a:tc>
              </a:tr>
              <a:tr h="910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dirty="0" smtClean="0"/>
                        <a:t>5. Inversion of edges may cause overlapping , delayed healing , delayed wound gap and poor scarring </a:t>
                      </a:r>
                    </a:p>
                    <a:p>
                      <a:r>
                        <a:rPr lang="en-IN" sz="1700" dirty="0" smtClean="0"/>
                        <a:t> </a:t>
                      </a:r>
                      <a:endParaRPr lang="en-IN" sz="1700" dirty="0"/>
                    </a:p>
                  </a:txBody>
                  <a:tcPr/>
                </a:tc>
              </a:tr>
              <a:tr h="910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dirty="0" smtClean="0"/>
                        <a:t>6. More</a:t>
                      </a:r>
                      <a:r>
                        <a:rPr lang="en-IN" sz="1700" baseline="0" dirty="0" smtClean="0"/>
                        <a:t> tension with abnormally tight suture will blanch the skin causing obvious suture mark </a:t>
                      </a:r>
                      <a:endParaRPr lang="en-IN" sz="1700" dirty="0" smtClean="0"/>
                    </a:p>
                    <a:p>
                      <a:endParaRPr lang="en-IN" sz="1700" dirty="0"/>
                    </a:p>
                  </a:txBody>
                  <a:tcPr/>
                </a:tc>
              </a:tr>
              <a:tr h="6392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dirty="0" smtClean="0"/>
                        <a:t>7. Flap of the tissue</a:t>
                      </a:r>
                      <a:r>
                        <a:rPr lang="en-IN" sz="1700" baseline="0" dirty="0" smtClean="0"/>
                        <a:t> / skin when sutured , knot should be on the opposite side of the edge of the flap </a:t>
                      </a:r>
                      <a:endParaRPr lang="en-IN" sz="1700" dirty="0" smtClean="0"/>
                    </a:p>
                  </a:txBody>
                  <a:tcPr/>
                </a:tc>
              </a:tr>
              <a:tr h="6392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dirty="0" smtClean="0"/>
                        <a:t>8. Least tissue trauma , </a:t>
                      </a:r>
                      <a:r>
                        <a:rPr lang="en-IN" sz="1700" dirty="0" err="1" smtClean="0"/>
                        <a:t>atraumatic</a:t>
                      </a:r>
                      <a:r>
                        <a:rPr lang="en-IN" sz="1700" baseline="0" dirty="0" smtClean="0"/>
                        <a:t>  handling , optimum precision are the need . </a:t>
                      </a:r>
                      <a:endParaRPr lang="en-IN" sz="1700" dirty="0" smtClean="0"/>
                    </a:p>
                    <a:p>
                      <a:endParaRPr lang="en-IN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9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140968"/>
            <a:ext cx="7696200" cy="1354833"/>
          </a:xfrm>
        </p:spPr>
        <p:txBody>
          <a:bodyPr/>
          <a:lstStyle/>
          <a:p>
            <a:r>
              <a:rPr lang="en-IN" dirty="0" smtClean="0"/>
              <a:t>Thank you !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6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TYPES OF WOUND HEALING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4525963"/>
          </a:xfrm>
        </p:spPr>
        <p:txBody>
          <a:bodyPr>
            <a:normAutofit/>
          </a:bodyPr>
          <a:lstStyle/>
          <a:p>
            <a:r>
              <a:rPr lang="en-I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INTENTION </a:t>
            </a:r>
            <a:r>
              <a:rPr lang="en-IN" dirty="0" smtClean="0"/>
              <a:t>– clean wounds that are often sutured together ex- a clean cut with well defined edges .</a:t>
            </a:r>
          </a:p>
          <a:p>
            <a:pPr marL="114300" indent="0">
              <a:buNone/>
            </a:pPr>
            <a:endParaRPr lang="en-IN" dirty="0" smtClean="0"/>
          </a:p>
          <a:p>
            <a:r>
              <a:rPr lang="en-I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INTENTION </a:t>
            </a:r>
            <a:r>
              <a:rPr lang="en-IN" dirty="0" smtClean="0"/>
              <a:t>– healthy granulation tissue filling up an open wound . Ex – dog bite , severe burns , deep pressure ulcer </a:t>
            </a:r>
          </a:p>
          <a:p>
            <a:pPr marL="114300" indent="0">
              <a:buNone/>
            </a:pPr>
            <a:endParaRPr lang="en-IN" dirty="0" smtClean="0"/>
          </a:p>
          <a:p>
            <a:r>
              <a:rPr lang="en-I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TERITARY INTENTION </a:t>
            </a:r>
            <a:r>
              <a:rPr lang="en-IN" dirty="0" smtClean="0"/>
              <a:t>– delayed closure or skin grafting . Ex – wounds with infection 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9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5"/>
            <a:ext cx="7200800" cy="603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26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Aseptic preparation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Hand hygiene</a:t>
            </a:r>
          </a:p>
          <a:p>
            <a:r>
              <a:rPr lang="en-IN" dirty="0" smtClean="0"/>
              <a:t>Donning sterile gloves </a:t>
            </a:r>
          </a:p>
          <a:p>
            <a:r>
              <a:rPr lang="en-IN" dirty="0" smtClean="0"/>
              <a:t>Preparing sterile field </a:t>
            </a:r>
          </a:p>
          <a:p>
            <a:r>
              <a:rPr lang="en-IN" dirty="0" smtClean="0"/>
              <a:t>Cleaning and draping wound area </a:t>
            </a:r>
          </a:p>
          <a:p>
            <a:r>
              <a:rPr lang="en-IN" dirty="0" smtClean="0"/>
              <a:t>Use of antiseptic solutions </a:t>
            </a:r>
          </a:p>
          <a:p>
            <a:r>
              <a:rPr lang="en-IN" dirty="0" smtClean="0"/>
              <a:t>Tetanus toxoid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91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7"/>
            <a:ext cx="8260672" cy="1039427"/>
          </a:xfrm>
        </p:spPr>
        <p:txBody>
          <a:bodyPr/>
          <a:lstStyle/>
          <a:p>
            <a:r>
              <a:rPr lang="en-IN" dirty="0" smtClean="0"/>
              <a:t>Preparation of surgical site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5141168"/>
          </a:xfrm>
        </p:spPr>
        <p:txBody>
          <a:bodyPr>
            <a:normAutofit/>
          </a:bodyPr>
          <a:lstStyle/>
          <a:p>
            <a:r>
              <a:rPr lang="en-IN" b="1" dirty="0" smtClean="0"/>
              <a:t>Removal of metals and other foreign bodies </a:t>
            </a:r>
          </a:p>
          <a:p>
            <a:pPr marL="114300" indent="0">
              <a:buNone/>
            </a:pPr>
            <a:endParaRPr lang="en-IN" b="1" dirty="0" smtClean="0"/>
          </a:p>
          <a:p>
            <a:r>
              <a:rPr lang="en-IN" b="1" dirty="0" smtClean="0"/>
              <a:t>Hair removal from surgical site </a:t>
            </a:r>
            <a:r>
              <a:rPr lang="en-IN" dirty="0" smtClean="0"/>
              <a:t>– </a:t>
            </a:r>
          </a:p>
          <a:p>
            <a:pPr marL="0" indent="0">
              <a:buNone/>
            </a:pPr>
            <a:r>
              <a:rPr lang="en-IN" dirty="0" smtClean="0"/>
              <a:t>the ideal time -is on the operating table .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skin clippers with disposable blades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smtClean="0"/>
              <a:t>Skin antisepsis </a:t>
            </a:r>
            <a:r>
              <a:rPr lang="en-IN" dirty="0" smtClean="0"/>
              <a:t>– alcohol based antiseptic solution </a:t>
            </a:r>
            <a:r>
              <a:rPr lang="en-IN" dirty="0" err="1" smtClean="0"/>
              <a:t>povidone</a:t>
            </a:r>
            <a:r>
              <a:rPr lang="en-IN" dirty="0" smtClean="0"/>
              <a:t> iodine /</a:t>
            </a:r>
            <a:r>
              <a:rPr lang="en-IN" dirty="0" err="1" smtClean="0"/>
              <a:t>chlorhexidine</a:t>
            </a:r>
            <a:r>
              <a:rPr lang="en-IN" dirty="0" smtClean="0"/>
              <a:t> </a:t>
            </a:r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r>
              <a:rPr lang="en-IN" b="1" dirty="0" smtClean="0"/>
              <a:t>Draping </a:t>
            </a:r>
            <a:r>
              <a:rPr lang="en-IN" b="1" dirty="0"/>
              <a:t>– </a:t>
            </a:r>
          </a:p>
          <a:p>
            <a:pPr marL="0" indent="0">
              <a:buNone/>
            </a:pPr>
            <a:r>
              <a:rPr lang="en-IN" dirty="0"/>
              <a:t>Drape the perimeter of the operative field using sterile drapes .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0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Wound irrigation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Triple wash </a:t>
            </a:r>
          </a:p>
          <a:p>
            <a:endParaRPr lang="en-IN" dirty="0" smtClean="0"/>
          </a:p>
          <a:p>
            <a:r>
              <a:rPr lang="en-IN" b="1" dirty="0" smtClean="0"/>
              <a:t>Rinse with sterile normal saline –removes dirt dead tissue debris </a:t>
            </a:r>
          </a:p>
          <a:p>
            <a:endParaRPr lang="en-IN" b="1" dirty="0"/>
          </a:p>
          <a:p>
            <a:r>
              <a:rPr lang="en-IN" b="1" dirty="0" smtClean="0"/>
              <a:t>H2o2 wash /antiseptic wash –</a:t>
            </a:r>
            <a:r>
              <a:rPr lang="en-IN" b="1" dirty="0" err="1" smtClean="0"/>
              <a:t>sterlisation</a:t>
            </a:r>
            <a:r>
              <a:rPr lang="en-IN" b="1" dirty="0" smtClean="0"/>
              <a:t> </a:t>
            </a:r>
          </a:p>
          <a:p>
            <a:endParaRPr lang="en-IN" b="1" dirty="0"/>
          </a:p>
          <a:p>
            <a:r>
              <a:rPr lang="en-IN" b="1" dirty="0" smtClean="0"/>
              <a:t>Sterile NS – Removes residual antiseptic solution 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133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Local anaesthesia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Common agents : lignocaine with / without epinephrine</a:t>
            </a:r>
          </a:p>
          <a:p>
            <a:r>
              <a:rPr lang="en-IN" dirty="0" smtClean="0"/>
              <a:t>Common preparation is lignocaine 2 % with adrenaline 1 : 200000</a:t>
            </a:r>
          </a:p>
          <a:p>
            <a:endParaRPr lang="en-IN" dirty="0" smtClean="0"/>
          </a:p>
          <a:p>
            <a:r>
              <a:rPr lang="en-IN" dirty="0" smtClean="0"/>
              <a:t>Concentration             </a:t>
            </a:r>
            <a:r>
              <a:rPr lang="en-IN" dirty="0"/>
              <a:t>maximum volume  </a:t>
            </a:r>
            <a:endParaRPr lang="en-IN" dirty="0" smtClean="0"/>
          </a:p>
          <a:p>
            <a:endParaRPr lang="en-IN" dirty="0"/>
          </a:p>
          <a:p>
            <a:r>
              <a:rPr lang="en-IN" b="1" dirty="0"/>
              <a:t>Plain lignocaine </a:t>
            </a:r>
            <a:r>
              <a:rPr lang="en-IN" b="1" dirty="0" smtClean="0"/>
              <a:t>( 3 mg / kg ) </a:t>
            </a:r>
            <a:endParaRPr lang="en-IN" b="1" dirty="0"/>
          </a:p>
          <a:p>
            <a:r>
              <a:rPr lang="en-IN" dirty="0"/>
              <a:t>0.5% </a:t>
            </a:r>
            <a:r>
              <a:rPr lang="en-IN" dirty="0" smtClean="0"/>
              <a:t>(05 </a:t>
            </a:r>
            <a:r>
              <a:rPr lang="en-IN" dirty="0"/>
              <a:t>mg / ml )    </a:t>
            </a:r>
            <a:r>
              <a:rPr lang="en-IN" dirty="0" smtClean="0"/>
              <a:t>40 </a:t>
            </a:r>
            <a:r>
              <a:rPr lang="en-IN" dirty="0"/>
              <a:t>ml </a:t>
            </a:r>
          </a:p>
          <a:p>
            <a:r>
              <a:rPr lang="en-IN" dirty="0"/>
              <a:t>1 </a:t>
            </a:r>
            <a:r>
              <a:rPr lang="en-IN" dirty="0" smtClean="0"/>
              <a:t>%(10 </a:t>
            </a:r>
            <a:r>
              <a:rPr lang="en-IN" dirty="0"/>
              <a:t>mg / ml )       </a:t>
            </a:r>
            <a:r>
              <a:rPr lang="en-IN" dirty="0" smtClean="0"/>
              <a:t>20 </a:t>
            </a:r>
            <a:r>
              <a:rPr lang="en-IN" dirty="0"/>
              <a:t>ml </a:t>
            </a:r>
          </a:p>
          <a:p>
            <a:r>
              <a:rPr lang="en-IN" b="1" dirty="0"/>
              <a:t>2 % </a:t>
            </a:r>
            <a:r>
              <a:rPr lang="en-IN" b="1" dirty="0" smtClean="0"/>
              <a:t>(20 </a:t>
            </a:r>
            <a:r>
              <a:rPr lang="en-IN" b="1" dirty="0"/>
              <a:t>mg / ml )      1</a:t>
            </a:r>
            <a:r>
              <a:rPr lang="en-IN" b="1" dirty="0" smtClean="0"/>
              <a:t>0 </a:t>
            </a:r>
            <a:r>
              <a:rPr lang="en-IN" b="1" dirty="0"/>
              <a:t>ml </a:t>
            </a:r>
          </a:p>
          <a:p>
            <a:r>
              <a:rPr lang="en-IN" dirty="0"/>
              <a:t>4 % </a:t>
            </a:r>
            <a:r>
              <a:rPr lang="en-IN" dirty="0" smtClean="0"/>
              <a:t>(40 </a:t>
            </a:r>
            <a:r>
              <a:rPr lang="en-IN" dirty="0"/>
              <a:t>mg / ml )      </a:t>
            </a:r>
            <a:r>
              <a:rPr lang="en-IN" dirty="0" smtClean="0"/>
              <a:t>05 </a:t>
            </a:r>
            <a:r>
              <a:rPr lang="en-IN" dirty="0"/>
              <a:t>ml </a:t>
            </a:r>
          </a:p>
          <a:p>
            <a:endParaRPr lang="en-IN" dirty="0"/>
          </a:p>
          <a:p>
            <a:r>
              <a:rPr lang="en-IN" b="1" dirty="0"/>
              <a:t>Lignocaine with adrenaline </a:t>
            </a:r>
            <a:r>
              <a:rPr lang="en-IN" b="1" dirty="0" smtClean="0"/>
              <a:t>1:200000 ( 7 mg  / kg ) </a:t>
            </a:r>
            <a:endParaRPr lang="en-IN" b="1" dirty="0"/>
          </a:p>
          <a:p>
            <a:r>
              <a:rPr lang="en-IN" dirty="0"/>
              <a:t>0.5%                              100 ml </a:t>
            </a:r>
          </a:p>
          <a:p>
            <a:r>
              <a:rPr lang="en-IN" dirty="0"/>
              <a:t>1 %                                </a:t>
            </a:r>
            <a:r>
              <a:rPr lang="en-IN" dirty="0" smtClean="0"/>
              <a:t>50 </a:t>
            </a:r>
            <a:r>
              <a:rPr lang="en-IN" dirty="0"/>
              <a:t>ml </a:t>
            </a:r>
          </a:p>
          <a:p>
            <a:r>
              <a:rPr lang="en-IN" dirty="0"/>
              <a:t>2 % </a:t>
            </a:r>
            <a:r>
              <a:rPr lang="en-IN" dirty="0" smtClean="0"/>
              <a:t>                               25 </a:t>
            </a:r>
            <a:r>
              <a:rPr lang="en-IN" dirty="0"/>
              <a:t>ml</a:t>
            </a:r>
            <a:endParaRPr lang="en-IN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2348880"/>
            <a:ext cx="8270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7544" y="2852936"/>
            <a:ext cx="82089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7544" y="6154057"/>
            <a:ext cx="8270056" cy="11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1026</TotalTime>
  <Words>1310</Words>
  <Application>Microsoft Office PowerPoint</Application>
  <PresentationFormat>On-screen Show (4:3)</PresentationFormat>
  <Paragraphs>220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Apothecary</vt:lpstr>
      <vt:lpstr>Apex</vt:lpstr>
      <vt:lpstr>SUTURING TECHNIQUES</vt:lpstr>
      <vt:lpstr>Wound assessment </vt:lpstr>
      <vt:lpstr>PowerPoint Presentation</vt:lpstr>
      <vt:lpstr>TYPES OF WOUND HEALING </vt:lpstr>
      <vt:lpstr>PowerPoint Presentation</vt:lpstr>
      <vt:lpstr>Aseptic preparation </vt:lpstr>
      <vt:lpstr>Preparation of surgical site </vt:lpstr>
      <vt:lpstr>Wound irrigation </vt:lpstr>
      <vt:lpstr>Local anaesthesia </vt:lpstr>
      <vt:lpstr>Local anaesthesia </vt:lpstr>
      <vt:lpstr>Suturing instruments </vt:lpstr>
      <vt:lpstr> NEEDLE HOLDER </vt:lpstr>
      <vt:lpstr>HOW TO HOLD A NEEDLE HOLDER </vt:lpstr>
      <vt:lpstr>HOW TO HOLD A NEEDLE HOLDER </vt:lpstr>
      <vt:lpstr>types of suturing </vt:lpstr>
      <vt:lpstr>Simple interrupted sutures</vt:lpstr>
      <vt:lpstr>PowerPoint Presentation</vt:lpstr>
      <vt:lpstr>Mattress sutures</vt:lpstr>
      <vt:lpstr>VERTICAL MATTRESS SUTURES </vt:lpstr>
      <vt:lpstr>HORIZONTAL MATTRESS SUTURES </vt:lpstr>
      <vt:lpstr>CONTINUOUS SUTURES </vt:lpstr>
      <vt:lpstr>CONTINUOUS INTERLOCKING SUTURES</vt:lpstr>
      <vt:lpstr> SUBCUTICULAR SUTURES  </vt:lpstr>
      <vt:lpstr> SUBCUTICULAR SUTURES</vt:lpstr>
      <vt:lpstr>SKIN STAPLERS </vt:lpstr>
      <vt:lpstr>SKIN STAPLERS </vt:lpstr>
      <vt:lpstr> TISSUE GLUE </vt:lpstr>
      <vt:lpstr>REMOVAL OF SKIN STAPLES OR SUTURES </vt:lpstr>
      <vt:lpstr>WHEN TO OPEN THE DRESSING </vt:lpstr>
      <vt:lpstr>SALIENT POINTS OF SUTURING </vt:lpstr>
      <vt:lpstr>Thank you 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SUTURING TECHNIQUES</dc:title>
  <dc:creator>shamita</dc:creator>
  <cp:lastModifiedBy>shamita</cp:lastModifiedBy>
  <cp:revision>87</cp:revision>
  <dcterms:created xsi:type="dcterms:W3CDTF">2025-05-12T13:40:53Z</dcterms:created>
  <dcterms:modified xsi:type="dcterms:W3CDTF">2025-05-14T16:05:09Z</dcterms:modified>
</cp:coreProperties>
</file>